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4"/>
  </p:notesMasterIdLst>
  <p:handoutMasterIdLst>
    <p:handoutMasterId r:id="rId95"/>
  </p:handoutMasterIdLst>
  <p:sldIdLst>
    <p:sldId id="256" r:id="rId2"/>
    <p:sldId id="352" r:id="rId3"/>
    <p:sldId id="257" r:id="rId4"/>
    <p:sldId id="444" r:id="rId5"/>
    <p:sldId id="452" r:id="rId6"/>
    <p:sldId id="453" r:id="rId7"/>
    <p:sldId id="454" r:id="rId8"/>
    <p:sldId id="455" r:id="rId9"/>
    <p:sldId id="456" r:id="rId10"/>
    <p:sldId id="466" r:id="rId11"/>
    <p:sldId id="458" r:id="rId12"/>
    <p:sldId id="440" r:id="rId13"/>
    <p:sldId id="259" r:id="rId14"/>
    <p:sldId id="260" r:id="rId15"/>
    <p:sldId id="353" r:id="rId16"/>
    <p:sldId id="266" r:id="rId17"/>
    <p:sldId id="354" r:id="rId18"/>
    <p:sldId id="441" r:id="rId19"/>
    <p:sldId id="355" r:id="rId20"/>
    <p:sldId id="359" r:id="rId21"/>
    <p:sldId id="356" r:id="rId22"/>
    <p:sldId id="357" r:id="rId23"/>
    <p:sldId id="358" r:id="rId24"/>
    <p:sldId id="280" r:id="rId25"/>
    <p:sldId id="339" r:id="rId26"/>
    <p:sldId id="340" r:id="rId27"/>
    <p:sldId id="341" r:id="rId28"/>
    <p:sldId id="360" r:id="rId29"/>
    <p:sldId id="361" r:id="rId30"/>
    <p:sldId id="428" r:id="rId31"/>
    <p:sldId id="442" r:id="rId32"/>
    <p:sldId id="363" r:id="rId33"/>
    <p:sldId id="365" r:id="rId34"/>
    <p:sldId id="364" r:id="rId35"/>
    <p:sldId id="366" r:id="rId36"/>
    <p:sldId id="367" r:id="rId37"/>
    <p:sldId id="451" r:id="rId38"/>
    <p:sldId id="443" r:id="rId39"/>
    <p:sldId id="370" r:id="rId40"/>
    <p:sldId id="371" r:id="rId41"/>
    <p:sldId id="372" r:id="rId42"/>
    <p:sldId id="373" r:id="rId43"/>
    <p:sldId id="374" r:id="rId44"/>
    <p:sldId id="376" r:id="rId45"/>
    <p:sldId id="375" r:id="rId46"/>
    <p:sldId id="377" r:id="rId47"/>
    <p:sldId id="378" r:id="rId48"/>
    <p:sldId id="379" r:id="rId49"/>
    <p:sldId id="429" r:id="rId50"/>
    <p:sldId id="430" r:id="rId51"/>
    <p:sldId id="381" r:id="rId52"/>
    <p:sldId id="382" r:id="rId53"/>
    <p:sldId id="384" r:id="rId54"/>
    <p:sldId id="385" r:id="rId55"/>
    <p:sldId id="388" r:id="rId56"/>
    <p:sldId id="431" r:id="rId57"/>
    <p:sldId id="389" r:id="rId58"/>
    <p:sldId id="390" r:id="rId59"/>
    <p:sldId id="391" r:id="rId60"/>
    <p:sldId id="392" r:id="rId61"/>
    <p:sldId id="393" r:id="rId62"/>
    <p:sldId id="394" r:id="rId63"/>
    <p:sldId id="449" r:id="rId64"/>
    <p:sldId id="395" r:id="rId65"/>
    <p:sldId id="396" r:id="rId66"/>
    <p:sldId id="397" r:id="rId67"/>
    <p:sldId id="398" r:id="rId68"/>
    <p:sldId id="445" r:id="rId69"/>
    <p:sldId id="399" r:id="rId70"/>
    <p:sldId id="400" r:id="rId71"/>
    <p:sldId id="420" r:id="rId72"/>
    <p:sldId id="402" r:id="rId73"/>
    <p:sldId id="403" r:id="rId74"/>
    <p:sldId id="404" r:id="rId75"/>
    <p:sldId id="434" r:id="rId76"/>
    <p:sldId id="435" r:id="rId77"/>
    <p:sldId id="433" r:id="rId78"/>
    <p:sldId id="436" r:id="rId79"/>
    <p:sldId id="437" r:id="rId80"/>
    <p:sldId id="439" r:id="rId81"/>
    <p:sldId id="459" r:id="rId82"/>
    <p:sldId id="461" r:id="rId83"/>
    <p:sldId id="462" r:id="rId84"/>
    <p:sldId id="463" r:id="rId85"/>
    <p:sldId id="465" r:id="rId86"/>
    <p:sldId id="414" r:id="rId87"/>
    <p:sldId id="416" r:id="rId88"/>
    <p:sldId id="446" r:id="rId89"/>
    <p:sldId id="447" r:id="rId90"/>
    <p:sldId id="417" r:id="rId91"/>
    <p:sldId id="419" r:id="rId92"/>
    <p:sldId id="386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6853" autoAdjust="0"/>
  </p:normalViewPr>
  <p:slideViewPr>
    <p:cSldViewPr>
      <p:cViewPr>
        <p:scale>
          <a:sx n="60" d="100"/>
          <a:sy n="60" d="100"/>
        </p:scale>
        <p:origin x="-43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82"/>
    </p:cViewPr>
  </p:sorterViewPr>
  <p:notesViewPr>
    <p:cSldViewPr>
      <p:cViewPr varScale="1">
        <p:scale>
          <a:sx n="66" d="100"/>
          <a:sy n="66" d="100"/>
        </p:scale>
        <p:origin x="-159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09465C-D437-4CF7-AAF4-562CB555C8ED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CE1ABA-5427-4DB9-B799-7593842C4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1F5AD5C-60F2-41A1-AA72-417F51E7F83A}" type="datetimeFigureOut">
              <a:rPr lang="en-US"/>
              <a:pPr/>
              <a:t>7/22/2014</a:t>
            </a:fld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2F7BDB4-0157-46B7-B437-217306864D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48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B513-4D1D-451C-8206-157B4550B2D3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43B2-FAD0-4CB5-9E41-824531B46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EF9D-1700-411C-8A82-C49187CD9D5C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D8CF-25CF-4174-B732-D1A2D6E55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85A0-564E-46D9-B4A3-086ABC820796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430F-C973-4C30-BD0A-7176185C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5407-1146-4F80-8331-5054637A2E35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3764-FF0D-4034-A8C0-CEB531876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AADC-4387-4F8E-B2F8-27A1BF3D8F07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84D3-BE41-452B-AA9E-EEA92E9E5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D89A-5AC9-4DBF-94A9-003B4A53C4DC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A763-0047-429F-9DDF-63D1D7C28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F0CB-505C-474F-BD43-69913D97B6F3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DBFB-B9CD-4642-A0BF-6947B8893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382B-775C-41A3-8A83-DA4B35AC69B3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3C88-A544-4354-B0C2-CFD98CFC1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7B9D-4D4F-40B6-A676-11025973C08F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42DB-AA96-4071-AEEC-2549B868F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A97F-3662-4DC7-A8CD-E780DE6889C5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A0338-1431-43FC-AACE-52C540E8E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D8B7-DAE6-4EDF-940A-86EE3D578AD4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F50F-D320-42F2-B945-2B112B277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442709-B786-46BA-BD49-9CBDC35BA4EA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369DC-F2DE-4173-BD85-DD18BEA3F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774442"/>
            <a:ext cx="5931945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HEALTH CARE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REFORM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3429000"/>
            <a:ext cx="6683433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WHAT 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MEANS FOR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1"/>
            <a:ext cx="815340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many </a:t>
            </a:r>
            <a:r>
              <a:rPr lang="en-US" sz="5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seniors</a:t>
            </a:r>
            <a:endParaRPr lang="en-US" sz="5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and disabled received a $250 rebate check?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895600"/>
            <a:ext cx="3416320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 million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 </a:t>
            </a: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million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3 million</a:t>
            </a:r>
            <a:endParaRPr lang="en-US" sz="7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4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1"/>
            <a:ext cx="815340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many </a:t>
            </a:r>
            <a:r>
              <a:rPr lang="en-US" sz="5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seniors</a:t>
            </a:r>
            <a:endParaRPr lang="en-US" sz="5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and disabled received a $250 rebate check?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895600"/>
            <a:ext cx="4347665" cy="34778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 million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 million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7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3 million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4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475" y="2590800"/>
            <a:ext cx="5972661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Why Reform?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mapOnet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62007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mapSixt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90600"/>
            <a:ext cx="28003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305336"/>
            <a:ext cx="2633268" cy="62478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$</a:t>
            </a:r>
          </a:p>
        </p:txBody>
      </p:sp>
      <p:sp>
        <p:nvSpPr>
          <p:cNvPr id="4" name="&quot;No&quot; Symbol 3"/>
          <p:cNvSpPr/>
          <p:nvPr/>
        </p:nvSpPr>
        <p:spPr>
          <a:xfrm>
            <a:off x="1828800" y="609600"/>
            <a:ext cx="5791200" cy="5867400"/>
          </a:xfrm>
          <a:prstGeom prst="noSmoking">
            <a:avLst>
              <a:gd name="adj" fmla="val 5449"/>
            </a:avLst>
          </a:prstGeom>
          <a:solidFill>
            <a:srgbClr val="C00000"/>
          </a:solidFill>
          <a:ln w="25400"/>
          <a:scene3d>
            <a:camera prst="orthographicFront"/>
            <a:lightRig rig="threePt" dir="t">
              <a:rot lat="0" lon="0" rev="3600000"/>
            </a:lightRig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snlchk.gif"/>
          <p:cNvPicPr>
            <a:picLocks noChangeAspect="1"/>
          </p:cNvPicPr>
          <p:nvPr/>
        </p:nvPicPr>
        <p:blipFill>
          <a:blip r:embed="rId2" cstate="print"/>
          <a:srcRect b="8974"/>
          <a:stretch>
            <a:fillRect/>
          </a:stretch>
        </p:blipFill>
        <p:spPr>
          <a:xfrm>
            <a:off x="2547937" y="2500312"/>
            <a:ext cx="4048125" cy="169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5670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BANKRUPTCIES</a:t>
            </a:r>
          </a:p>
        </p:txBody>
      </p:sp>
      <p:sp>
        <p:nvSpPr>
          <p:cNvPr id="3" name="Oval 2"/>
          <p:cNvSpPr/>
          <p:nvPr/>
        </p:nvSpPr>
        <p:spPr>
          <a:xfrm>
            <a:off x="1295400" y="1905000"/>
            <a:ext cx="1524000" cy="15240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1" name="Picture 7" descr="caduceusBLU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20574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590800" y="4191000"/>
            <a:ext cx="1524000" cy="15240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5" name="Picture 9" descr="caduceusBLU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43434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10000" y="1828800"/>
            <a:ext cx="1524000" cy="15240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9" name="Picture 11" descr="caduceusBLU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263" y="19812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5181600" y="4191000"/>
            <a:ext cx="1524000" cy="15240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1905000"/>
            <a:ext cx="1524000" cy="15240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3200" y="2362200"/>
            <a:ext cx="134742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OTHER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7800" y="4648200"/>
            <a:ext cx="134742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DO YOU KNOW?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8175" y="1752600"/>
            <a:ext cx="433125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DROPPED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524" y="3324761"/>
            <a:ext cx="691567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DENIED CLAIMS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4876800"/>
            <a:ext cx="747159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DELAYED CLAIMS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776" y="1600200"/>
            <a:ext cx="7094058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Costs Double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Without Reform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ty-pock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314193"/>
            <a:ext cx="4533900" cy="301504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perspectiveRight" fov="1500000"/>
            <a:lightRig rig="threePt" dir="t"/>
          </a:scene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DO YOU KNOW?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FANY-logo-url-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295400"/>
            <a:ext cx="424497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124" y="1905000"/>
            <a:ext cx="6442789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HOW DID</a:t>
            </a:r>
            <a:b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WE GET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6a00e55417fcfd88340120a5f344ef970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3"/>
            <a:ext cx="9144000" cy="72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8600"/>
            <a:ext cx="4959350" cy="64008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ryandlou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450" y="533400"/>
            <a:ext cx="7392988" cy="570388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1029SThcrally (from Work Desktop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047750"/>
            <a:ext cx="6350000" cy="47625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perspectiveRight" fov="1500000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1029SThcrally (from Work Desktop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44" y="1047750"/>
            <a:ext cx="6342312" cy="47625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perspectiveLeft" fov="2100000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1029SThcrally (from Work Desktop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047750"/>
            <a:ext cx="6350000" cy="47625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perspectiveRight" fov="1500000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1029SThcrally (from Work Desktop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44" y="1050633"/>
            <a:ext cx="6342312" cy="475673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perspectiveLeft" fov="2100000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1967" y="1905000"/>
            <a:ext cx="5117105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WHAT WILL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WE GET?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l--large-msg-125873807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"/>
            <a:ext cx="3882414" cy="625068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perspectiveRight" fov="900000"/>
            <a:lightRig rig="threePt" dir="t"/>
          </a:scene3d>
        </p:spPr>
      </p:pic>
      <p:pic>
        <p:nvPicPr>
          <p:cNvPr id="3" name="Picture 2" descr="BILL N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724400"/>
            <a:ext cx="6248400" cy="63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ama480-blogS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7571465" cy="4953000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perspectiveRight" fov="1200000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5423281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Seniors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disabled</a:t>
            </a:r>
          </a:p>
        </p:txBody>
      </p:sp>
      <p:sp>
        <p:nvSpPr>
          <p:cNvPr id="3" name="Rectangle 2"/>
          <p:cNvSpPr/>
          <p:nvPr/>
        </p:nvSpPr>
        <p:spPr>
          <a:xfrm>
            <a:off x="758338" y="3200400"/>
            <a:ext cx="7809254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Pay full drug costs after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incurring 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$3,600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Medicare Part D 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plans</a:t>
            </a:r>
            <a:endParaRPr lang="en-US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donut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713" y="2406650"/>
            <a:ext cx="48768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102074" y="381000"/>
            <a:ext cx="294555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SENIORS</a:t>
            </a:r>
          </a:p>
        </p:txBody>
      </p:sp>
      <p:pic>
        <p:nvPicPr>
          <p:cNvPr id="45059" name="Picture 4" descr="donut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8339138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505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$250 rebate last year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drug discounts in 2011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381000"/>
            <a:ext cx="5423281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Seniors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disabled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905" y="1600200"/>
            <a:ext cx="4843955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CHILDREN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DENIED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COVERAGE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1828800" y="609600"/>
            <a:ext cx="5791200" cy="5867400"/>
          </a:xfrm>
          <a:prstGeom prst="noSmoking">
            <a:avLst>
              <a:gd name="adj" fmla="val 5449"/>
            </a:avLst>
          </a:prstGeom>
          <a:solidFill>
            <a:srgbClr val="C00000"/>
          </a:solidFill>
          <a:ln w="25400"/>
          <a:scene3d>
            <a:camera prst="orthographicFront"/>
            <a:lightRig rig="threePt" dir="t">
              <a:rot lat="0" lon="0" rev="3600000"/>
            </a:lightRig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00200"/>
            <a:ext cx="7482561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DROPPED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BECAUSE YOU’RE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SICK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1828800" y="609600"/>
            <a:ext cx="5791200" cy="5867400"/>
          </a:xfrm>
          <a:prstGeom prst="noSmoking">
            <a:avLst>
              <a:gd name="adj" fmla="val 5449"/>
            </a:avLst>
          </a:prstGeom>
          <a:solidFill>
            <a:srgbClr val="C00000"/>
          </a:solidFill>
          <a:ln w="25400"/>
          <a:scene3d>
            <a:camera prst="orthographicFront"/>
            <a:lightRig rig="threePt" dir="t">
              <a:rot lat="0" lon="0" rev="3600000"/>
            </a:lightRig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7433060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SMALL BUSINESS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WHO PROVIDE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COVERAGE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572000"/>
            <a:ext cx="8001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Up to 1/3 costs covered through small business tax credits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9495" y="533400"/>
            <a:ext cx="644779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NY Bridge Plan</a:t>
            </a:r>
            <a:endParaRPr lang="en-US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590800"/>
            <a:ext cx="815340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Uninsured for 6 months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Citizens/Lawful Immigrants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Pre-existing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3400" y="2438400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Individual assistance to consumers statewide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No charge to consumers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bcohen\AppData\Local\Microsoft\Windows\Temporary Internet Files\Low\Content.IE5\H273L26M\Logo_CHA_(white)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962400" cy="4687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1"/>
            <a:ext cx="7848600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Stop High </a:t>
            </a:r>
            <a:endParaRPr lang="en-US" sz="8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Rates!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consumers saved </a:t>
            </a: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2.5% in 2010 because of reregulation</a:t>
            </a:r>
            <a:endParaRPr lang="en-US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692" y="1905000"/>
            <a:ext cx="7085658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WHAT WILL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EVERYONE GET?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0470" y="774442"/>
            <a:ext cx="723249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WHY DID WE NEED HEALTH CARE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REFORM?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590800"/>
            <a:ext cx="45191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WHAT DID WE WIN?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3886200"/>
            <a:ext cx="376237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MYTHS AND LIES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1858" y="5029200"/>
            <a:ext cx="318388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SUMMING UP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00200"/>
            <a:ext cx="7482561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DROPPED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BECAUSE YOU’RE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SICK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1828800" y="609600"/>
            <a:ext cx="5791200" cy="5867400"/>
          </a:xfrm>
          <a:prstGeom prst="noSmoking">
            <a:avLst>
              <a:gd name="adj" fmla="val 5449"/>
            </a:avLst>
          </a:prstGeom>
          <a:solidFill>
            <a:srgbClr val="C00000"/>
          </a:solidFill>
          <a:ln w="25400"/>
          <a:scene3d>
            <a:camera prst="orthographicFront"/>
            <a:lightRig rig="threePt" dir="t">
              <a:rot lat="0" lon="0" rev="3600000"/>
            </a:lightRig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833" y="2133600"/>
            <a:ext cx="8246296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INSURERS REFUSE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TO PAY YOUR BILLS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1828800" y="609600"/>
            <a:ext cx="5791200" cy="5867400"/>
          </a:xfrm>
          <a:prstGeom prst="noSmoking">
            <a:avLst>
              <a:gd name="adj" fmla="val 5449"/>
            </a:avLst>
          </a:prstGeom>
          <a:solidFill>
            <a:srgbClr val="C00000"/>
          </a:solidFill>
          <a:ln w="25400"/>
          <a:scene3d>
            <a:camera prst="orthographicFront"/>
            <a:lightRig rig="threePt" dir="t">
              <a:rot lat="0" lon="0" rev="3600000"/>
            </a:lightRig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676400"/>
            <a:ext cx="4813818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ANNUAL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LIFETIME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LIMITS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1828800" y="609600"/>
            <a:ext cx="5791200" cy="5867400"/>
          </a:xfrm>
          <a:prstGeom prst="noSmoking">
            <a:avLst>
              <a:gd name="adj" fmla="val 5449"/>
            </a:avLst>
          </a:prstGeom>
          <a:solidFill>
            <a:srgbClr val="C00000"/>
          </a:solidFill>
          <a:ln w="25400"/>
          <a:scene3d>
            <a:camera prst="orthographicFront"/>
            <a:lightRig rig="threePt" dir="t">
              <a:rot lat="0" lon="0" rev="3600000"/>
            </a:lightRig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6983" y="1524000"/>
            <a:ext cx="5487079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GUARANTEE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OF HEALTH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063" y="2743200"/>
            <a:ext cx="840890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SMALL 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5608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95313"/>
            <a:ext cx="4953000" cy="32908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4385608"/>
            <a:ext cx="8913206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285,000 small businesses in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New York are eligible for tax credits to cover their employees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922" y="457200"/>
            <a:ext cx="7433060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SMALL BUSINESS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TAX CREDITS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1495" y="3623608"/>
            <a:ext cx="8247001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&lt; 25 EMPLOYEES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AVERAGE WAGES: &lt; $50K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922" y="457200"/>
            <a:ext cx="7433060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SMALL BUSINESS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TAX CREDITS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9016" y="3623608"/>
            <a:ext cx="529196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UP TO 35%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922" y="457200"/>
            <a:ext cx="7433060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SMALL BUSINESS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TAX CREDITS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8475" y="3623608"/>
            <a:ext cx="551304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2014 –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359" y="457200"/>
            <a:ext cx="830419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LARGE EMPLOYERS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10348"/>
            <a:ext cx="8166467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50+ EMPLOYEES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endParaRPr lang="en-US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MAY PAY A FEE IF THEY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DON’T OFFER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2263" y="2590800"/>
            <a:ext cx="232307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359" y="457200"/>
            <a:ext cx="830419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LARGE EMPLOYERS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2773" y="2667000"/>
            <a:ext cx="7014934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&lt; 50 EMPLOYEES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endParaRPr lang="en-US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CAN USE EXCHANGES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3061" y="2715161"/>
            <a:ext cx="533492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EXCHANGES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st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775" y="990600"/>
            <a:ext cx="5686425" cy="505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 fov="2100000"/>
            <a:lightRig rig="threePt" dir="t"/>
          </a:scene3d>
        </p:spPr>
      </p:pic>
      <p:pic>
        <p:nvPicPr>
          <p:cNvPr id="5" name="Picture 4" descr="cop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19573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399" y="1066800"/>
            <a:ext cx="6787741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Affordable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Individuals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4544834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PREMIUM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CREDIT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3505200"/>
            <a:ext cx="5938229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$88,000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FAMILY OF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643" y="2609671"/>
            <a:ext cx="654377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2014 - $95 or 1%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296" y="4057471"/>
            <a:ext cx="77267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2016 - $695 or 2.5%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04800"/>
            <a:ext cx="6822445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FEE FOR CHOOSING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NOT TO BE COVERED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7204215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LIMIT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OUT-OF-POCKET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2550" y="4114800"/>
            <a:ext cx="7525650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$6K – INDIVIDUALS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$12K -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77004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254" y="3124200"/>
            <a:ext cx="2253996" cy="3376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 fov="2100000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1543587" y="304800"/>
            <a:ext cx="6244338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SENIORS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DISABLED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990600"/>
            <a:ext cx="7391400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Prescription Drugs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Last year: $250 REBATE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This year: discounts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42366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many additional New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Yorkers will get insurance under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the new law?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2895600"/>
            <a:ext cx="3416320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500,000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 million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 million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90600"/>
            <a:ext cx="7709995" cy="46320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2020: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ALL DRUG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COSTS COVERED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(Pay only normal co-pays)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279" y="685800"/>
            <a:ext cx="742382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MAMMOGRAMS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6494" y="2362200"/>
            <a:ext cx="740805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COLONOSCOPIES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114800"/>
            <a:ext cx="8527591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ANNUAL WELLNESS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VISIT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1052" y="685800"/>
            <a:ext cx="317228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WASTE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2362200"/>
            <a:ext cx="315355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FRAUD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0389" y="4114800"/>
            <a:ext cx="303801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ABUSE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1292225"/>
            <a:ext cx="4114800" cy="0"/>
          </a:xfrm>
          <a:prstGeom prst="line">
            <a:avLst/>
          </a:prstGeom>
          <a:ln w="793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67000" y="2895600"/>
            <a:ext cx="4114800" cy="0"/>
          </a:xfrm>
          <a:prstGeom prst="line">
            <a:avLst/>
          </a:prstGeom>
          <a:ln w="793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67000" y="4724400"/>
            <a:ext cx="4114800" cy="0"/>
          </a:xfrm>
          <a:prstGeom prst="line">
            <a:avLst/>
          </a:prstGeom>
          <a:ln w="793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764" y="381000"/>
            <a:ext cx="6270691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Early Retirees: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55-64</a:t>
            </a:r>
            <a:endParaRPr lang="en-US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429000"/>
            <a:ext cx="716280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Government reimburses for a portion of employee claims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Lower premiums or co-payments for early retirees’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88124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76600"/>
            <a:ext cx="4064000" cy="2712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219200" y="304800"/>
            <a:ext cx="6893105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CHILDREN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YOUNG ADULTS</a:t>
            </a:r>
          </a:p>
        </p:txBody>
      </p:sp>
      <p:pic>
        <p:nvPicPr>
          <p:cNvPr id="5" name="Picture 4" descr="lgb-gradu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276600"/>
            <a:ext cx="2743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905" y="1600200"/>
            <a:ext cx="4843955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CHILDREN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DENIED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COVERAGE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1828800" y="609600"/>
            <a:ext cx="5791200" cy="5867400"/>
          </a:xfrm>
          <a:prstGeom prst="noSmoking">
            <a:avLst>
              <a:gd name="adj" fmla="val 5449"/>
            </a:avLst>
          </a:prstGeom>
          <a:solidFill>
            <a:srgbClr val="C00000"/>
          </a:solidFill>
          <a:ln w="25400"/>
          <a:scene3d>
            <a:camera prst="orthographicFront"/>
            <a:lightRig rig="threePt" dir="t">
              <a:rot lat="0" lon="0" rev="3600000"/>
            </a:lightRig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3505200"/>
            <a:ext cx="122341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26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424" y="381000"/>
            <a:ext cx="7987379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Stay On Your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Parent’s Insurance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953000"/>
            <a:ext cx="710374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In New York - 29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8516" y="3505200"/>
            <a:ext cx="437953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Up to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image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14375"/>
            <a:ext cx="3581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02665" y="3733800"/>
            <a:ext cx="7401257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Maintained Until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76300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Low Income People and Medicaid</a:t>
            </a:r>
            <a:endParaRPr lang="en-US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648200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440,000 others 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predicted to enroll</a:t>
            </a:r>
            <a:endParaRPr lang="en-US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505200"/>
            <a:ext cx="7620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70,000 more childless adults enrolled </a:t>
            </a:r>
            <a:endParaRPr lang="en-US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792" y="2743200"/>
            <a:ext cx="604344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IMMIGRANTS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42366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many additional New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Yorkers will get insurance under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the new law?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2895600"/>
            <a:ext cx="4347665" cy="34778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500,000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 million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7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 million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478" y="2743200"/>
            <a:ext cx="533492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EXCHANGES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1828800" y="609600"/>
            <a:ext cx="5791200" cy="5867400"/>
          </a:xfrm>
          <a:prstGeom prst="noSmoking">
            <a:avLst>
              <a:gd name="adj" fmla="val 5449"/>
            </a:avLst>
          </a:prstGeom>
          <a:solidFill>
            <a:srgbClr val="C00000"/>
          </a:solidFill>
          <a:ln w="25400"/>
          <a:scene3d>
            <a:camera prst="orthographicFront"/>
            <a:lightRig rig="threePt" dir="t">
              <a:rot lat="0" lon="0" rev="3600000"/>
            </a:lightRig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3093" y="1548348"/>
            <a:ext cx="3562194" cy="390876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MYTHS</a:t>
            </a:r>
            <a:endParaRPr lang="en-US" sz="8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enn-bec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961218"/>
            <a:ext cx="4181908" cy="62777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</p:pic>
      <p:pic>
        <p:nvPicPr>
          <p:cNvPr id="3" name="Picture 2" descr="glenn-be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4490"/>
            <a:ext cx="6324600" cy="45985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perspectiveRight" fov="1800000"/>
            <a:lightRig rig="threePt" dir="t"/>
          </a:scene3d>
        </p:spPr>
      </p:pic>
      <p:pic>
        <p:nvPicPr>
          <p:cNvPr id="4" name="Picture 3" descr="glenn-bec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09243" y="990600"/>
            <a:ext cx="4678313" cy="52120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perspectiveLeft" fov="1800000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371600"/>
            <a:ext cx="6455742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IT’S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GOVERNMENT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TAKEOVER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2667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MYTH:</a:t>
            </a:r>
            <a:endParaRPr lang="en-US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84042"/>
            <a:ext cx="7834516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BUILDS ON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CURRENT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OF 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INSURANCE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79400"/>
            <a:ext cx="3200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TRUTH:</a:t>
            </a:r>
            <a:endParaRPr lang="en-US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615" y="914400"/>
            <a:ext cx="5651291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NEW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RULES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FOR 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INSURANCE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79400"/>
            <a:ext cx="3200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TRUTH:</a:t>
            </a:r>
            <a:endParaRPr lang="en-US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037" y="1584325"/>
            <a:ext cx="7412477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YOUR MEDICARE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BENFITS WILL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BE CUT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2667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MYTH:</a:t>
            </a:r>
            <a:endParaRPr lang="en-US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089" y="1536442"/>
            <a:ext cx="8582349" cy="440120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BUDGET REDUCTIONS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AFFECT INSURANCE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COMPANIES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PROVIDERS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79400"/>
            <a:ext cx="3200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TRUTH:</a:t>
            </a:r>
            <a:endParaRPr lang="en-US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348" y="1460242"/>
            <a:ext cx="6357830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NEW LAW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INCREASES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MEDICARE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BENEFITS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79400"/>
            <a:ext cx="3200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TRUTH:</a:t>
            </a:r>
            <a:endParaRPr lang="en-US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958" y="228600"/>
            <a:ext cx="7584063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many small businesses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in New </a:t>
            </a:r>
            <a:r>
              <a:rPr lang="en-US" sz="5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York are eligible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the </a:t>
            </a: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tax credits provided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under the new law?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3429000"/>
            <a:ext cx="3225563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120,000</a:t>
            </a:r>
            <a:endParaRPr lang="en-US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210,000</a:t>
            </a:r>
            <a:endParaRPr lang="en-US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320,000</a:t>
            </a:r>
            <a:endParaRPr lang="en-US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285,000</a:t>
            </a:r>
            <a:endParaRPr lang="en-US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5865" y="2209800"/>
            <a:ext cx="563006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Summing Up</a:t>
            </a:r>
            <a:endParaRPr lang="en-US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.Moment_Brink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3663831" cy="4267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 fov="2100000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3608942" y="5486400"/>
            <a:ext cx="493859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Alan Brinkley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Columbia University Historian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7870" y="838200"/>
            <a:ext cx="4984057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SPREAD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WORD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TRUTH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york-state-capitol-albany-ny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7571635" cy="5057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630" y="1524000"/>
            <a:ext cx="5298758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ADDRESS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RACIAL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DISPARITIES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56718_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7306068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523" y="838200"/>
            <a:ext cx="7212359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OVER 2 MILLION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NEW YORKERS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548" y="3733800"/>
            <a:ext cx="8075031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AFFORDABLE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COVERAGE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73076"/>
            <a:ext cx="86106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285,000 </a:t>
            </a:r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SMALL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BUSINESSES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3798" y="4114800"/>
            <a:ext cx="6513514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TAX CREDITS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TO BUY INSURANCE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77004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286000"/>
            <a:ext cx="2253996" cy="3376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 fov="2100000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457200" y="304800"/>
            <a:ext cx="7848600" cy="23391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SENIORS </a:t>
            </a: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AND THE DISABLED: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252,000 Got Checks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 descr="3177004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09800"/>
            <a:ext cx="3581400" cy="3376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 fov="2100000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04800"/>
            <a:ext cx="6858000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YOUNG ADULTS: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75,000 Covered 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 descr="lgb-gradu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5715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957" y="228600"/>
            <a:ext cx="7584063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many small businesses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in New York will potentially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get the tax credits provided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under the new law?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3303925"/>
            <a:ext cx="4070345" cy="34778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120,000</a:t>
            </a:r>
            <a:endParaRPr lang="en-US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210,000</a:t>
            </a:r>
            <a:endParaRPr lang="en-US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320,000</a:t>
            </a:r>
            <a:endParaRPr lang="en-US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7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285,000</a:t>
            </a:r>
            <a:endParaRPr lang="en-US" sz="7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6983" y="1524000"/>
            <a:ext cx="5487079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GUARANTEE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OF HEALTH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FANY-logo-url-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295400"/>
            <a:ext cx="424497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603</Words>
  <Application>Microsoft Office PowerPoint</Application>
  <PresentationFormat>On-screen Show (4:3)</PresentationFormat>
  <Paragraphs>245</Paragraphs>
  <Slides>92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DO YOU KNOW?</vt:lpstr>
      <vt:lpstr>PowerPoint Presentation</vt:lpstr>
      <vt:lpstr>WHO DO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Charlie Albanetti</dc:creator>
  <cp:lastModifiedBy>Clara Dutton - Kneaves</cp:lastModifiedBy>
  <cp:revision>110</cp:revision>
  <dcterms:created xsi:type="dcterms:W3CDTF">2010-04-29T19:33:36Z</dcterms:created>
  <dcterms:modified xsi:type="dcterms:W3CDTF">2014-07-22T20:47:22Z</dcterms:modified>
</cp:coreProperties>
</file>